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F1F"/>
    <a:srgbClr val="EA478B"/>
    <a:srgbClr val="D8A229"/>
    <a:srgbClr val="F0C01A"/>
    <a:srgbClr val="119B8F"/>
    <a:srgbClr val="09A6DF"/>
    <a:srgbClr val="3DB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76" autoAdjust="0"/>
    <p:restoredTop sz="94660"/>
  </p:normalViewPr>
  <p:slideViewPr>
    <p:cSldViewPr snapToGrid="0">
      <p:cViewPr varScale="1">
        <p:scale>
          <a:sx n="99" d="100"/>
          <a:sy n="99" d="100"/>
        </p:scale>
        <p:origin x="9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64F37-7A18-4CA4-BDB4-00BFD2142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7BFEB8-7790-43A8-A66A-7F6ADB713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40C3D0-90B9-4C16-A2E7-0D67654B9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3081-198C-4D54-B4B0-6D6E058BE521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FCA764-F7C6-44C5-9B98-B1ACB3ABE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97C790-4E4D-4952-8C32-69C48F04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0D438-8D8D-43E8-AA95-4A2D1BABE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85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05F78-7326-410D-BF51-9E149899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846ED8-04EA-4006-9182-4D140140D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6CD61D-A16E-4379-B46E-30802149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3081-198C-4D54-B4B0-6D6E058BE521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D3CCAF-7C79-4CA4-9337-D3749557F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71DD3F-1F8F-41E6-ABDB-73858731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0D438-8D8D-43E8-AA95-4A2D1BABE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756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D8EB73-A2C5-4745-8C31-A1F3AC227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2FB83A-1867-43D3-9088-F7118DD81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95E58D-E7BD-4B4F-88DC-87423573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3081-198C-4D54-B4B0-6D6E058BE521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E7289B-278A-437B-9CB3-B3044F062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B02445-3299-4CBF-9E13-48DCC318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0D438-8D8D-43E8-AA95-4A2D1BABE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35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3948B-92EF-47AB-92A8-48F562D1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D37847-AAE7-4FBA-B45E-EBC66A913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5EA337-0A70-47D8-8D92-2AE1A7AA0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3081-198C-4D54-B4B0-6D6E058BE521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103D32-3E52-43E3-9EA3-8E8C5937A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25EDA7-870B-4756-B2DC-C0A2ACAF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0D438-8D8D-43E8-AA95-4A2D1BABE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49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DB91B-17A0-4394-AB68-B0729032A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496559-F277-40DD-90CB-35E5172C8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593651-0557-4CF5-B4D4-94351F6F5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3081-198C-4D54-B4B0-6D6E058BE521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F3FE31-ABF6-4C07-89C8-560237746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E4C96B-1423-4AB1-8B0D-7FF32331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0D438-8D8D-43E8-AA95-4A2D1BABE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00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0EDAC-E5CE-4261-8C2C-5F756E689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5A468-A66F-4AC6-8080-BA0A9DC0B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FA3594-0EE8-4C45-A9F2-7E4FE6741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9FED02-26C6-4338-80E0-6946E4606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3081-198C-4D54-B4B0-6D6E058BE521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688301-9300-46E3-AE50-607F6401B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B83681-61C4-408A-94AB-DCEE56DC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0D438-8D8D-43E8-AA95-4A2D1BABE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280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06C4A-2711-4247-AC4A-837B58AF1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FB1E5D-F05F-4574-A5BE-224E37B47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2BE0DC-3ED0-4218-B111-CF7F2363C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0CAF90-62E0-4D39-BD87-A023FD062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FCFA30-B074-44BE-B98A-3C99C35257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90C79D-C4F7-4EC9-986C-C16E4C47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3081-198C-4D54-B4B0-6D6E058BE521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ED6E1A-0B5B-40FF-9281-F940BCDE1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DBF89E-B519-45FD-BC60-B6D46000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0D438-8D8D-43E8-AA95-4A2D1BABE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527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86B32-4199-4F0B-89C8-8D6FBE2E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D234E5-242A-4B46-9EDA-C6D9868F5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3081-198C-4D54-B4B0-6D6E058BE521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05B445-87B8-45D7-BA8B-DDD48C856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42C6DC-4C47-48CC-A1FD-F2E9CAF3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0D438-8D8D-43E8-AA95-4A2D1BABE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034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B63010-EAA8-4E1B-B7EB-7808DD584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3081-198C-4D54-B4B0-6D6E058BE521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E53C3C-68F7-4C08-AFD4-8830F79A0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3FECD5-DEDB-495D-8D90-C5130CDE0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0D438-8D8D-43E8-AA95-4A2D1BABE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29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D0001-9ABD-4A07-8188-C32426EB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A1F1D3-8BE9-4534-B586-71CC4243E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2B6DC-2B33-4C7E-A0B9-EE127908F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B647BA-F8A4-4C48-AD68-BB8A2242E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3081-198C-4D54-B4B0-6D6E058BE521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A1BCDD-CDE0-49E4-8D66-8BB51D97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53C791-7AE4-496D-A1E2-7A76E626E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0D438-8D8D-43E8-AA95-4A2D1BABE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398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9EB8A-3F9B-4324-844F-783D7876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4E6990-381C-4029-BCAD-E066753BA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E93C57-E539-4C9F-A31A-64E060B38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E1D25C-9FAD-4C63-8CDB-21A36EA7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3081-198C-4D54-B4B0-6D6E058BE521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D8974B-7260-41A6-8E02-52884FF5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85D974-09DB-4C6B-9BAA-749F995FE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0D438-8D8D-43E8-AA95-4A2D1BABE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404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857501-87D1-4903-B7EE-DD01D01EA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5CDA02-D5AA-41F2-859E-C7CB50B2A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D5FBAF-B940-4858-A670-1209A5D285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B3081-198C-4D54-B4B0-6D6E058BE521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48A7D-CEB8-485E-A76B-A1828802A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26C4F-A82D-4B3B-AEF1-ACFCB57DB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0D438-8D8D-43E8-AA95-4A2D1BABE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0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K] ELK Stack 이란? 소개, 정의">
            <a:extLst>
              <a:ext uri="{FF2B5EF4-FFF2-40B4-BE49-F238E27FC236}">
                <a16:creationId xmlns:a16="http://schemas.microsoft.com/office/drawing/2014/main" id="{CEB3AB56-DAC4-4C02-A571-219BA015C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373" y="1285065"/>
            <a:ext cx="6971253" cy="399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2763E-79C9-4DDD-9D6A-87B097807A61}"/>
              </a:ext>
            </a:extLst>
          </p:cNvPr>
          <p:cNvSpPr txBox="1"/>
          <p:nvPr/>
        </p:nvSpPr>
        <p:spPr>
          <a:xfrm>
            <a:off x="290937" y="630273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이동복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3DB2DB-E949-4969-9830-F23B1F35A89B}"/>
              </a:ext>
            </a:extLst>
          </p:cNvPr>
          <p:cNvSpPr/>
          <p:nvPr/>
        </p:nvSpPr>
        <p:spPr>
          <a:xfrm>
            <a:off x="-1233552" y="-1873365"/>
            <a:ext cx="3971925" cy="3790950"/>
          </a:xfrm>
          <a:prstGeom prst="ellipse">
            <a:avLst/>
          </a:prstGeom>
          <a:solidFill>
            <a:srgbClr val="F0C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0C01A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761820-1FA9-46C2-9491-A6959713E780}"/>
              </a:ext>
            </a:extLst>
          </p:cNvPr>
          <p:cNvSpPr/>
          <p:nvPr/>
        </p:nvSpPr>
        <p:spPr>
          <a:xfrm>
            <a:off x="9716820" y="5048669"/>
            <a:ext cx="3533775" cy="2019300"/>
          </a:xfrm>
          <a:prstGeom prst="rect">
            <a:avLst/>
          </a:prstGeom>
          <a:solidFill>
            <a:srgbClr val="3DB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4693F4-D409-46E1-8F3C-08F1E407CCF0}"/>
              </a:ext>
            </a:extLst>
          </p:cNvPr>
          <p:cNvSpPr/>
          <p:nvPr/>
        </p:nvSpPr>
        <p:spPr>
          <a:xfrm>
            <a:off x="2030081" y="6032531"/>
            <a:ext cx="1416584" cy="1308094"/>
          </a:xfrm>
          <a:prstGeom prst="ellipse">
            <a:avLst/>
          </a:prstGeom>
          <a:solidFill>
            <a:srgbClr val="21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0C01A"/>
              </a:solidFill>
            </a:endParaRPr>
          </a:p>
        </p:txBody>
      </p:sp>
      <p:sp>
        <p:nvSpPr>
          <p:cNvPr id="12" name="부분 원형 11">
            <a:extLst>
              <a:ext uri="{FF2B5EF4-FFF2-40B4-BE49-F238E27FC236}">
                <a16:creationId xmlns:a16="http://schemas.microsoft.com/office/drawing/2014/main" id="{BD640704-A9B7-4AA7-8820-F708DB929B8A}"/>
              </a:ext>
            </a:extLst>
          </p:cNvPr>
          <p:cNvSpPr/>
          <p:nvPr/>
        </p:nvSpPr>
        <p:spPr>
          <a:xfrm>
            <a:off x="2621314" y="5700228"/>
            <a:ext cx="1558440" cy="1603368"/>
          </a:xfrm>
          <a:prstGeom prst="pie">
            <a:avLst>
              <a:gd name="adj1" fmla="val 10733552"/>
              <a:gd name="adj2" fmla="val 16200000"/>
            </a:avLst>
          </a:prstGeom>
          <a:solidFill>
            <a:srgbClr val="3DBEB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63479D-67FE-45FB-8C56-C52D2FC2295F}"/>
              </a:ext>
            </a:extLst>
          </p:cNvPr>
          <p:cNvSpPr/>
          <p:nvPr/>
        </p:nvSpPr>
        <p:spPr>
          <a:xfrm>
            <a:off x="9694060" y="5048669"/>
            <a:ext cx="493980" cy="2019300"/>
          </a:xfrm>
          <a:prstGeom prst="rect">
            <a:avLst/>
          </a:prstGeom>
          <a:solidFill>
            <a:srgbClr val="119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809971FA-76B4-4C4B-8E21-3370C1DFE9D6}"/>
              </a:ext>
            </a:extLst>
          </p:cNvPr>
          <p:cNvSpPr/>
          <p:nvPr/>
        </p:nvSpPr>
        <p:spPr>
          <a:xfrm>
            <a:off x="-1665390" y="3979211"/>
            <a:ext cx="2799828" cy="899886"/>
          </a:xfrm>
          <a:prstGeom prst="flowChartTerminator">
            <a:avLst/>
          </a:prstGeom>
          <a:solidFill>
            <a:srgbClr val="09A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465A28-F9A4-456C-8156-561790264855}"/>
              </a:ext>
            </a:extLst>
          </p:cNvPr>
          <p:cNvGrpSpPr/>
          <p:nvPr/>
        </p:nvGrpSpPr>
        <p:grpSpPr>
          <a:xfrm rot="5400000">
            <a:off x="8377361" y="-361646"/>
            <a:ext cx="4611285" cy="4558462"/>
            <a:chOff x="10547534" y="-439197"/>
            <a:chExt cx="3145344" cy="3093505"/>
          </a:xfrm>
        </p:grpSpPr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542D9EBC-73B3-46F7-9B9C-5105C9226686}"/>
                </a:ext>
              </a:extLst>
            </p:cNvPr>
            <p:cNvSpPr/>
            <p:nvPr/>
          </p:nvSpPr>
          <p:spPr>
            <a:xfrm rot="5400000">
              <a:off x="10481726" y="716156"/>
              <a:ext cx="2003960" cy="1872343"/>
            </a:xfrm>
            <a:prstGeom prst="rtTriangle">
              <a:avLst/>
            </a:prstGeom>
            <a:solidFill>
              <a:srgbClr val="EA4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부분 원형 18">
              <a:extLst>
                <a:ext uri="{FF2B5EF4-FFF2-40B4-BE49-F238E27FC236}">
                  <a16:creationId xmlns:a16="http://schemas.microsoft.com/office/drawing/2014/main" id="{CA6AE929-80F4-4BE7-8527-B418F42104DF}"/>
                </a:ext>
              </a:extLst>
            </p:cNvPr>
            <p:cNvSpPr/>
            <p:nvPr/>
          </p:nvSpPr>
          <p:spPr>
            <a:xfrm rot="15790060">
              <a:off x="11330334" y="-622655"/>
              <a:ext cx="2179085" cy="2546002"/>
            </a:xfrm>
            <a:prstGeom prst="pie">
              <a:avLst>
                <a:gd name="adj1" fmla="val 13777405"/>
                <a:gd name="adj2" fmla="val 16625231"/>
              </a:avLst>
            </a:prstGeom>
            <a:solidFill>
              <a:schemeClr val="tx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9964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EC64DF-8DA1-46ED-8A77-C7AD94843DD8}"/>
              </a:ext>
            </a:extLst>
          </p:cNvPr>
          <p:cNvSpPr txBox="1"/>
          <p:nvPr/>
        </p:nvSpPr>
        <p:spPr>
          <a:xfrm>
            <a:off x="660231" y="177917"/>
            <a:ext cx="246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Elastic Search</a:t>
            </a:r>
            <a:endParaRPr lang="ko-KR" alt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855089-209B-4F5D-AEC0-ED67D075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2" y="177917"/>
            <a:ext cx="533509" cy="4616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D9504B-766F-40C7-86DC-88936A23B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5" y="1438275"/>
            <a:ext cx="6477000" cy="2419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F4E19B-5069-4476-A935-FED03377F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943350"/>
            <a:ext cx="65627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2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EC64DF-8DA1-46ED-8A77-C7AD94843DD8}"/>
              </a:ext>
            </a:extLst>
          </p:cNvPr>
          <p:cNvSpPr txBox="1"/>
          <p:nvPr/>
        </p:nvSpPr>
        <p:spPr>
          <a:xfrm>
            <a:off x="660231" y="177917"/>
            <a:ext cx="246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Elastic Search</a:t>
            </a:r>
            <a:endParaRPr lang="ko-KR" alt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855089-209B-4F5D-AEC0-ED67D075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2" y="177917"/>
            <a:ext cx="533509" cy="4616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B4BC36-6CA0-4E47-9C0F-8CAF1362A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1524000"/>
            <a:ext cx="7143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46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EC64DF-8DA1-46ED-8A77-C7AD94843DD8}"/>
              </a:ext>
            </a:extLst>
          </p:cNvPr>
          <p:cNvSpPr txBox="1"/>
          <p:nvPr/>
        </p:nvSpPr>
        <p:spPr>
          <a:xfrm>
            <a:off x="660231" y="177917"/>
            <a:ext cx="246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Elastic Search</a:t>
            </a:r>
            <a:endParaRPr lang="ko-KR" alt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855089-209B-4F5D-AEC0-ED67D075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2" y="177917"/>
            <a:ext cx="533509" cy="4616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D9B8C4-F6DF-445B-857D-8D8B3E34E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12" y="2105025"/>
            <a:ext cx="69627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08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EC64DF-8DA1-46ED-8A77-C7AD94843DD8}"/>
              </a:ext>
            </a:extLst>
          </p:cNvPr>
          <p:cNvSpPr txBox="1"/>
          <p:nvPr/>
        </p:nvSpPr>
        <p:spPr>
          <a:xfrm>
            <a:off x="660231" y="177917"/>
            <a:ext cx="246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Log Stash</a:t>
            </a:r>
            <a:endParaRPr lang="ko-KR" alt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18A12E-0F84-4BEB-9049-7AF620F5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82404"/>
            <a:ext cx="652689" cy="652689"/>
          </a:xfrm>
          <a:prstGeom prst="rect">
            <a:avLst/>
          </a:prstGeom>
        </p:spPr>
      </p:pic>
      <p:pic>
        <p:nvPicPr>
          <p:cNvPr id="10242" name="Picture 2" descr="Logstash 소개 | Logstash 참조 [5.4] | Elastic">
            <a:extLst>
              <a:ext uri="{FF2B5EF4-FFF2-40B4-BE49-F238E27FC236}">
                <a16:creationId xmlns:a16="http://schemas.microsoft.com/office/drawing/2014/main" id="{A1D8E97B-FE9D-406B-B5B3-F915EE564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316" y="1217395"/>
            <a:ext cx="9207467" cy="503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577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EC64DF-8DA1-46ED-8A77-C7AD94843DD8}"/>
              </a:ext>
            </a:extLst>
          </p:cNvPr>
          <p:cNvSpPr txBox="1"/>
          <p:nvPr/>
        </p:nvSpPr>
        <p:spPr>
          <a:xfrm>
            <a:off x="660231" y="177917"/>
            <a:ext cx="246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Log Stash</a:t>
            </a:r>
            <a:endParaRPr lang="ko-KR" altLang="en-US" sz="24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18A12E-0F84-4BEB-9049-7AF620F5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82404"/>
            <a:ext cx="652689" cy="65268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CC39D71-6921-489A-93CC-F187D663D6E9}"/>
              </a:ext>
            </a:extLst>
          </p:cNvPr>
          <p:cNvSpPr/>
          <p:nvPr/>
        </p:nvSpPr>
        <p:spPr>
          <a:xfrm>
            <a:off x="1237747" y="1732547"/>
            <a:ext cx="2468170" cy="1337912"/>
          </a:xfrm>
          <a:prstGeom prst="roundRect">
            <a:avLst/>
          </a:prstGeom>
          <a:solidFill>
            <a:schemeClr val="bg1">
              <a:alpha val="44000"/>
            </a:schemeClr>
          </a:solidFill>
          <a:ln>
            <a:noFill/>
          </a:ln>
          <a:effectLst>
            <a:outerShdw blurRad="50800" dist="38100" dir="2700000" sx="102000" sy="102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플러그인 기반 시스템</a:t>
            </a:r>
            <a:endParaRPr lang="ko-KR" altLang="en-US" sz="16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5909B65-A101-4ED4-A20E-7E788328A825}"/>
              </a:ext>
            </a:extLst>
          </p:cNvPr>
          <p:cNvSpPr/>
          <p:nvPr/>
        </p:nvSpPr>
        <p:spPr>
          <a:xfrm>
            <a:off x="8486083" y="1732547"/>
            <a:ext cx="2468170" cy="1337912"/>
          </a:xfrm>
          <a:prstGeom prst="roundRect">
            <a:avLst/>
          </a:prstGeom>
          <a:solidFill>
            <a:schemeClr val="bg1">
              <a:alpha val="44000"/>
            </a:schemeClr>
          </a:solidFill>
          <a:ln>
            <a:noFill/>
          </a:ln>
          <a:effectLst>
            <a:outerShdw blurRad="50800" dist="38100" dir="2700000" sx="102000" sy="102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모든 형태의 데이터 처리</a:t>
            </a:r>
            <a:endParaRPr lang="ko-KR" altLang="en-US" sz="16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D66E8FF-EDD2-4A97-8631-4DA76AF4D752}"/>
              </a:ext>
            </a:extLst>
          </p:cNvPr>
          <p:cNvSpPr/>
          <p:nvPr/>
        </p:nvSpPr>
        <p:spPr>
          <a:xfrm>
            <a:off x="2953095" y="3922295"/>
            <a:ext cx="2468170" cy="1337912"/>
          </a:xfrm>
          <a:prstGeom prst="roundRect">
            <a:avLst/>
          </a:prstGeom>
          <a:solidFill>
            <a:schemeClr val="bg1">
              <a:alpha val="44000"/>
            </a:schemeClr>
          </a:solidFill>
          <a:ln>
            <a:noFill/>
          </a:ln>
          <a:effectLst>
            <a:outerShdw blurRad="50800" dist="38100" dir="2700000" sx="102000" sy="102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성능</a:t>
            </a:r>
            <a:endParaRPr lang="ko-KR" altLang="en-US" sz="16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A6537D-1A2D-4159-B62C-75C2E2643D14}"/>
              </a:ext>
            </a:extLst>
          </p:cNvPr>
          <p:cNvSpPr/>
          <p:nvPr/>
        </p:nvSpPr>
        <p:spPr>
          <a:xfrm>
            <a:off x="6770737" y="3922295"/>
            <a:ext cx="2468170" cy="1337912"/>
          </a:xfrm>
          <a:prstGeom prst="roundRect">
            <a:avLst/>
          </a:prstGeom>
          <a:solidFill>
            <a:schemeClr val="bg1">
              <a:alpha val="44000"/>
            </a:schemeClr>
          </a:solidFill>
          <a:ln>
            <a:noFill/>
          </a:ln>
          <a:effectLst>
            <a:outerShdw blurRad="50800" dist="38100" dir="2700000" sx="102000" sy="102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안정성</a:t>
            </a:r>
            <a:endParaRPr lang="ko-KR" altLang="en-US" sz="16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DF923C6-6D53-404A-BBF6-8CB163D4FAF9}"/>
              </a:ext>
            </a:extLst>
          </p:cNvPr>
          <p:cNvSpPr/>
          <p:nvPr/>
        </p:nvSpPr>
        <p:spPr>
          <a:xfrm>
            <a:off x="4861915" y="1732547"/>
            <a:ext cx="2468170" cy="1337912"/>
          </a:xfrm>
          <a:prstGeom prst="roundRect">
            <a:avLst/>
          </a:prstGeom>
          <a:solidFill>
            <a:schemeClr val="bg1">
              <a:alpha val="44000"/>
            </a:schemeClr>
          </a:solidFill>
          <a:ln>
            <a:noFill/>
          </a:ln>
          <a:effectLst>
            <a:outerShdw blurRad="50800" dist="38100" dir="2700000" sx="102000" sy="102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멀티 파이프라인 지원</a:t>
            </a:r>
            <a:endParaRPr lang="ko-KR" altLang="en-US" sz="16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174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EC64DF-8DA1-46ED-8A77-C7AD94843DD8}"/>
              </a:ext>
            </a:extLst>
          </p:cNvPr>
          <p:cNvSpPr txBox="1"/>
          <p:nvPr/>
        </p:nvSpPr>
        <p:spPr>
          <a:xfrm>
            <a:off x="660231" y="177917"/>
            <a:ext cx="246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Kibana</a:t>
            </a:r>
            <a:endParaRPr lang="ko-KR" alt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B4A2B9-DD55-4881-AD81-EC97DF99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9" y="67453"/>
            <a:ext cx="682592" cy="6825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A4EC32-C106-448F-8C91-77DD7FBD1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678" y="1514565"/>
            <a:ext cx="7796643" cy="493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EC64DF-8DA1-46ED-8A77-C7AD94843DD8}"/>
              </a:ext>
            </a:extLst>
          </p:cNvPr>
          <p:cNvSpPr txBox="1"/>
          <p:nvPr/>
        </p:nvSpPr>
        <p:spPr>
          <a:xfrm>
            <a:off x="660231" y="177917"/>
            <a:ext cx="246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Kibana</a:t>
            </a:r>
            <a:endParaRPr lang="ko-KR" alt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B4A2B9-DD55-4881-AD81-EC97DF99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9" y="67453"/>
            <a:ext cx="682592" cy="6825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B5717D-CEB8-4002-9C45-8CCF021DC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409" y="931042"/>
            <a:ext cx="9066998" cy="499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54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EC64DF-8DA1-46ED-8A77-C7AD94843DD8}"/>
              </a:ext>
            </a:extLst>
          </p:cNvPr>
          <p:cNvSpPr txBox="1"/>
          <p:nvPr/>
        </p:nvSpPr>
        <p:spPr>
          <a:xfrm>
            <a:off x="660231" y="177917"/>
            <a:ext cx="246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Beats</a:t>
            </a:r>
            <a:endParaRPr lang="ko-KR" alt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E6C227-4215-4706-A0D6-F362DC664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5" t="1040" r="15702" b="21363"/>
          <a:stretch/>
        </p:blipFill>
        <p:spPr>
          <a:xfrm>
            <a:off x="146929" y="177917"/>
            <a:ext cx="436300" cy="461666"/>
          </a:xfrm>
          <a:prstGeom prst="rect">
            <a:avLst/>
          </a:prstGeom>
        </p:spPr>
      </p:pic>
      <p:pic>
        <p:nvPicPr>
          <p:cNvPr id="7" name="Picture 2" descr="ELK] ELK Stack 이란? 소개, 정의">
            <a:extLst>
              <a:ext uri="{FF2B5EF4-FFF2-40B4-BE49-F238E27FC236}">
                <a16:creationId xmlns:a16="http://schemas.microsoft.com/office/drawing/2014/main" id="{F84B66B5-0EB5-4BF9-9699-79AB00D55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3" b="40806"/>
          <a:stretch/>
        </p:blipFill>
        <p:spPr bwMode="auto">
          <a:xfrm>
            <a:off x="365079" y="1979193"/>
            <a:ext cx="4518161" cy="122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gstash 소개 | Logstash 참조 [5.4] | Elastic">
            <a:extLst>
              <a:ext uri="{FF2B5EF4-FFF2-40B4-BE49-F238E27FC236}">
                <a16:creationId xmlns:a16="http://schemas.microsoft.com/office/drawing/2014/main" id="{D34B1B2B-1965-469F-A50F-65677F815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9" t="32624" r="49248" b="23528"/>
          <a:stretch/>
        </p:blipFill>
        <p:spPr bwMode="auto">
          <a:xfrm>
            <a:off x="8624237" y="1701265"/>
            <a:ext cx="1533626" cy="19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글쎄의 무료 일러스트">
            <a:extLst>
              <a:ext uri="{FF2B5EF4-FFF2-40B4-BE49-F238E27FC236}">
                <a16:creationId xmlns:a16="http://schemas.microsoft.com/office/drawing/2014/main" id="{3D99E592-C0C8-4295-AC69-1ACD7F47F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040" y="3834464"/>
            <a:ext cx="3343920" cy="260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079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EC64DF-8DA1-46ED-8A77-C7AD94843DD8}"/>
              </a:ext>
            </a:extLst>
          </p:cNvPr>
          <p:cNvSpPr txBox="1"/>
          <p:nvPr/>
        </p:nvSpPr>
        <p:spPr>
          <a:xfrm>
            <a:off x="660231" y="177917"/>
            <a:ext cx="246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Beats</a:t>
            </a:r>
            <a:endParaRPr lang="ko-KR" alt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E6C227-4215-4706-A0D6-F362DC664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5" t="1040" r="15702" b="21363"/>
          <a:stretch/>
        </p:blipFill>
        <p:spPr>
          <a:xfrm>
            <a:off x="146929" y="177917"/>
            <a:ext cx="436300" cy="4616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B91501-65CC-4EC4-A162-6F2DCC7AC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781" y="899961"/>
            <a:ext cx="9342922" cy="525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16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EC64DF-8DA1-46ED-8A77-C7AD94843DD8}"/>
              </a:ext>
            </a:extLst>
          </p:cNvPr>
          <p:cNvSpPr txBox="1"/>
          <p:nvPr/>
        </p:nvSpPr>
        <p:spPr>
          <a:xfrm>
            <a:off x="660231" y="177917"/>
            <a:ext cx="246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Pipeline</a:t>
            </a:r>
            <a:endParaRPr lang="ko-KR" alt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E6C227-4215-4706-A0D6-F362DC664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5" t="1040" r="15702" b="21363"/>
          <a:stretch/>
        </p:blipFill>
        <p:spPr>
          <a:xfrm>
            <a:off x="146929" y="177917"/>
            <a:ext cx="436300" cy="461666"/>
          </a:xfrm>
          <a:prstGeom prst="rect">
            <a:avLst/>
          </a:prstGeom>
        </p:spPr>
      </p:pic>
      <p:pic>
        <p:nvPicPr>
          <p:cNvPr id="20482" name="Picture 2" descr="ELK Stack + Kafka End to End Practice — Log Consolidation with ELK Stack  1.2 documentation">
            <a:extLst>
              <a:ext uri="{FF2B5EF4-FFF2-40B4-BE49-F238E27FC236}">
                <a16:creationId xmlns:a16="http://schemas.microsoft.com/office/drawing/2014/main" id="{1389A873-6C37-4F95-972A-577B316A5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95" y="1320074"/>
            <a:ext cx="10353575" cy="498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201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EC64DF-8DA1-46ED-8A77-C7AD94843DD8}"/>
              </a:ext>
            </a:extLst>
          </p:cNvPr>
          <p:cNvSpPr txBox="1"/>
          <p:nvPr/>
        </p:nvSpPr>
        <p:spPr>
          <a:xfrm>
            <a:off x="657585" y="177917"/>
            <a:ext cx="246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ELK stack</a:t>
            </a:r>
            <a:endParaRPr lang="ko-KR" alt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F7311A8-F23C-4E61-83B4-E11B78AC5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2" y="177917"/>
            <a:ext cx="533509" cy="461665"/>
          </a:xfrm>
          <a:prstGeom prst="rect">
            <a:avLst/>
          </a:prstGeom>
        </p:spPr>
      </p:pic>
      <p:pic>
        <p:nvPicPr>
          <p:cNvPr id="2060" name="Picture 12" descr="https://velog.velcdn.com/images%2Fshinychan95%2Fpost%2F693812e1-58c0-42c2-a5a8-5eb59ff050c2%2Fimage.png">
            <a:extLst>
              <a:ext uri="{FF2B5EF4-FFF2-40B4-BE49-F238E27FC236}">
                <a16:creationId xmlns:a16="http://schemas.microsoft.com/office/drawing/2014/main" id="{9C0E0EF0-B79A-4E04-85AD-35D4D1750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85" y="932539"/>
            <a:ext cx="10565331" cy="552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790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EC64DF-8DA1-46ED-8A77-C7AD94843DD8}"/>
              </a:ext>
            </a:extLst>
          </p:cNvPr>
          <p:cNvSpPr txBox="1"/>
          <p:nvPr/>
        </p:nvSpPr>
        <p:spPr>
          <a:xfrm>
            <a:off x="660231" y="177917"/>
            <a:ext cx="246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E6C227-4215-4706-A0D6-F362DC664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5" t="1040" r="15702" b="21363"/>
          <a:stretch/>
        </p:blipFill>
        <p:spPr>
          <a:xfrm>
            <a:off x="146929" y="177917"/>
            <a:ext cx="436300" cy="461666"/>
          </a:xfrm>
          <a:prstGeom prst="rect">
            <a:avLst/>
          </a:prstGeom>
        </p:spPr>
      </p:pic>
      <p:pic>
        <p:nvPicPr>
          <p:cNvPr id="21506" name="Picture 2" descr="아코디언에서 ELK 구축하기 – ACCORDION">
            <a:extLst>
              <a:ext uri="{FF2B5EF4-FFF2-40B4-BE49-F238E27FC236}">
                <a16:creationId xmlns:a16="http://schemas.microsoft.com/office/drawing/2014/main" id="{7F8C298C-0554-4D29-8D66-2EC5D8510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66900"/>
            <a:ext cx="9753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221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구글의 무료 사진">
            <a:extLst>
              <a:ext uri="{FF2B5EF4-FFF2-40B4-BE49-F238E27FC236}">
                <a16:creationId xmlns:a16="http://schemas.microsoft.com/office/drawing/2014/main" id="{73499333-2C88-4A1B-95BC-5977C481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00" y="2069064"/>
            <a:ext cx="5137365" cy="36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네이버 검색 결과가 이상하다. - 하카세의 블로그">
            <a:extLst>
              <a:ext uri="{FF2B5EF4-FFF2-40B4-BE49-F238E27FC236}">
                <a16:creationId xmlns:a16="http://schemas.microsoft.com/office/drawing/2014/main" id="{3EE0B157-5B56-4E80-96DF-A56D437DA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343" y="84908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ng Custom Search: A New Site Search Solution from Bing">
            <a:extLst>
              <a:ext uri="{FF2B5EF4-FFF2-40B4-BE49-F238E27FC236}">
                <a16:creationId xmlns:a16="http://schemas.microsoft.com/office/drawing/2014/main" id="{EFB63611-5E3A-4B9B-AABD-391F6AD56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760" y="3493822"/>
            <a:ext cx="4783301" cy="2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EC64DF-8DA1-46ED-8A77-C7AD94843DD8}"/>
              </a:ext>
            </a:extLst>
          </p:cNvPr>
          <p:cNvSpPr txBox="1"/>
          <p:nvPr/>
        </p:nvSpPr>
        <p:spPr>
          <a:xfrm>
            <a:off x="657585" y="177917"/>
            <a:ext cx="246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검색엔진의 등장</a:t>
            </a:r>
          </a:p>
        </p:txBody>
      </p:sp>
      <p:pic>
        <p:nvPicPr>
          <p:cNvPr id="2058" name="Picture 10" descr="ElasticSearch 개념을 익혀보자..">
            <a:extLst>
              <a:ext uri="{FF2B5EF4-FFF2-40B4-BE49-F238E27FC236}">
                <a16:creationId xmlns:a16="http://schemas.microsoft.com/office/drawing/2014/main" id="{B832FFF7-99B4-46E4-BBCE-6E05E333F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700" y="2449287"/>
            <a:ext cx="5218599" cy="239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7311A8-F23C-4E61-83B4-E11B78AC5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2" y="177917"/>
            <a:ext cx="533509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4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EC64DF-8DA1-46ED-8A77-C7AD94843DD8}"/>
              </a:ext>
            </a:extLst>
          </p:cNvPr>
          <p:cNvSpPr txBox="1"/>
          <p:nvPr/>
        </p:nvSpPr>
        <p:spPr>
          <a:xfrm>
            <a:off x="660231" y="177917"/>
            <a:ext cx="246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Elastic Search</a:t>
            </a:r>
            <a:endParaRPr lang="ko-KR" alt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404FCF-DFC9-4170-A1D3-ADFA41C2B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43" y="1216223"/>
            <a:ext cx="9615513" cy="51491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134E1E-007F-40B6-A793-25652BCB6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2" y="177917"/>
            <a:ext cx="533509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12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9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4BC7BA-4B16-4A4C-AB8E-5C7BE4A1C31F}"/>
              </a:ext>
            </a:extLst>
          </p:cNvPr>
          <p:cNvSpPr/>
          <p:nvPr/>
        </p:nvSpPr>
        <p:spPr>
          <a:xfrm>
            <a:off x="1638301" y="2612232"/>
            <a:ext cx="8229600" cy="1633536"/>
          </a:xfrm>
          <a:prstGeom prst="roundRect">
            <a:avLst/>
          </a:prstGeom>
          <a:solidFill>
            <a:schemeClr val="tx1">
              <a:alpha val="74000"/>
            </a:schemeClr>
          </a:solidFill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C64DF-8DA1-46ED-8A77-C7AD94843DD8}"/>
              </a:ext>
            </a:extLst>
          </p:cNvPr>
          <p:cNvSpPr txBox="1"/>
          <p:nvPr/>
        </p:nvSpPr>
        <p:spPr>
          <a:xfrm>
            <a:off x="660231" y="177917"/>
            <a:ext cx="246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Elastic Search</a:t>
            </a:r>
            <a:endParaRPr lang="ko-KR" altLang="en-US" sz="24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70C990-A02B-4CA5-ACBB-FBE4E3D6ABE9}"/>
              </a:ext>
            </a:extLst>
          </p:cNvPr>
          <p:cNvSpPr/>
          <p:nvPr/>
        </p:nvSpPr>
        <p:spPr>
          <a:xfrm>
            <a:off x="2025481" y="2967333"/>
            <a:ext cx="75757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모든 데이터를 </a:t>
            </a:r>
            <a:r>
              <a:rPr lang="en-US" altLang="ko-KR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JSON</a:t>
            </a:r>
            <a:r>
              <a:rPr lang="ko-KR" altLang="en-US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의 도큐먼트 형식으로 입력 및 관리가 되고 있고</a:t>
            </a:r>
            <a:r>
              <a:rPr lang="en-US" altLang="ko-KR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쿼리한 결과에 일치하는 원본을 반환하며 문자</a:t>
            </a:r>
            <a:r>
              <a:rPr lang="en-US" altLang="ko-KR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숫자</a:t>
            </a:r>
            <a:r>
              <a:rPr lang="en-US" altLang="ko-KR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날짜</a:t>
            </a:r>
            <a:r>
              <a:rPr lang="en-US" altLang="ko-KR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, IP</a:t>
            </a:r>
            <a:r>
              <a:rPr lang="ko-KR" altLang="en-US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주소 등 다양한 타입을 사용할 수 있다</a:t>
            </a:r>
            <a:r>
              <a:rPr lang="en-US" altLang="ko-KR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855089-209B-4F5D-AEC0-ED67D075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2" y="177917"/>
            <a:ext cx="533509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7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EC64DF-8DA1-46ED-8A77-C7AD94843DD8}"/>
              </a:ext>
            </a:extLst>
          </p:cNvPr>
          <p:cNvSpPr txBox="1"/>
          <p:nvPr/>
        </p:nvSpPr>
        <p:spPr>
          <a:xfrm>
            <a:off x="660231" y="177917"/>
            <a:ext cx="246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Elastic Search</a:t>
            </a:r>
            <a:endParaRPr lang="ko-KR" alt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855089-209B-4F5D-AEC0-ED67D075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2" y="177917"/>
            <a:ext cx="533509" cy="4616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9721DF-01F0-4C0B-8D37-BC7E731F5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362075"/>
            <a:ext cx="4800600" cy="4800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991C34-31FA-4C94-8828-73D51BF787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1" t="1513" r="6385" b="2945"/>
          <a:stretch/>
        </p:blipFill>
        <p:spPr>
          <a:xfrm>
            <a:off x="6619876" y="1993900"/>
            <a:ext cx="4225923" cy="337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62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EC64DF-8DA1-46ED-8A77-C7AD94843DD8}"/>
              </a:ext>
            </a:extLst>
          </p:cNvPr>
          <p:cNvSpPr txBox="1"/>
          <p:nvPr/>
        </p:nvSpPr>
        <p:spPr>
          <a:xfrm>
            <a:off x="660231" y="177917"/>
            <a:ext cx="246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Elastic Search</a:t>
            </a:r>
            <a:endParaRPr lang="ko-KR" alt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855089-209B-4F5D-AEC0-ED67D075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2" y="177917"/>
            <a:ext cx="533509" cy="46166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AC204F-2072-4C6D-8DDC-72F8A50E36B5}"/>
              </a:ext>
            </a:extLst>
          </p:cNvPr>
          <p:cNvSpPr/>
          <p:nvPr/>
        </p:nvSpPr>
        <p:spPr>
          <a:xfrm>
            <a:off x="1152525" y="2228850"/>
            <a:ext cx="10020300" cy="2552700"/>
          </a:xfrm>
          <a:prstGeom prst="roundRect">
            <a:avLst/>
          </a:prstGeom>
          <a:solidFill>
            <a:schemeClr val="bg1">
              <a:alpha val="44000"/>
            </a:schemeClr>
          </a:solidFill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F774C8-64A4-47B8-A8B5-3DC4765FF22D}"/>
              </a:ext>
            </a:extLst>
          </p:cNvPr>
          <p:cNvSpPr/>
          <p:nvPr/>
        </p:nvSpPr>
        <p:spPr>
          <a:xfrm>
            <a:off x="1400174" y="2397948"/>
            <a:ext cx="963930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다이나믹 매핑</a:t>
            </a:r>
          </a:p>
          <a:p>
            <a:r>
              <a:rPr lang="ko-KR" altLang="en-US" sz="2000" dirty="0" err="1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엘라스틱서치의</a:t>
            </a:r>
            <a:r>
              <a:rPr lang="ko-KR" altLang="en-US" sz="200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모든 인덱스는 매핑 정보를 갖고 있지만</a:t>
            </a:r>
            <a:r>
              <a:rPr lang="en-US" altLang="ko-KR" sz="200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, </a:t>
            </a:r>
            <a:r>
              <a:rPr lang="ko-KR" altLang="en-US" sz="200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유연한 활용을 위해 매핑 정의를 강제하지 않는다</a:t>
            </a:r>
            <a:r>
              <a:rPr lang="en-US" altLang="ko-KR" sz="200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.</a:t>
            </a:r>
          </a:p>
          <a:p>
            <a:r>
              <a:rPr lang="ko-KR" altLang="en-US" sz="200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하지만 분석기를 설정하지 않을 경우 자체적으로 스탠다드 분석기가 적용이 되는 것처럼</a:t>
            </a:r>
          </a:p>
          <a:p>
            <a:r>
              <a:rPr lang="ko-KR" altLang="en-US" sz="200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아무런 설정을 하지 않을 경우 들어온 값에 따라서 자체적으로 매핑이 적용되는 것을 다이나믹 매핑이라 부른다</a:t>
            </a:r>
            <a:r>
              <a:rPr lang="en-US" altLang="ko-KR" sz="200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. </a:t>
            </a:r>
            <a:r>
              <a:rPr lang="ko-KR" altLang="en-US" sz="2000" b="1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→ 하지만 명시적 매핑을 권장한다</a:t>
            </a:r>
            <a:r>
              <a:rPr lang="en-US" altLang="ko-KR" sz="2000" b="1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.</a:t>
            </a:r>
            <a:endParaRPr lang="ko-KR" altLang="en-US" sz="2000" b="1" dirty="0"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07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2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EC64DF-8DA1-46ED-8A77-C7AD94843DD8}"/>
              </a:ext>
            </a:extLst>
          </p:cNvPr>
          <p:cNvSpPr txBox="1"/>
          <p:nvPr/>
        </p:nvSpPr>
        <p:spPr>
          <a:xfrm>
            <a:off x="660231" y="177917"/>
            <a:ext cx="246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Elastic Search</a:t>
            </a:r>
            <a:endParaRPr lang="ko-KR" altLang="en-US" sz="24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855089-209B-4F5D-AEC0-ED67D075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2" y="177917"/>
            <a:ext cx="533509" cy="461665"/>
          </a:xfrm>
          <a:prstGeom prst="rect">
            <a:avLst/>
          </a:prstGeom>
        </p:spPr>
      </p:pic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4FE85D98-AB8D-4FB8-8055-E413CD66B5BB}"/>
              </a:ext>
            </a:extLst>
          </p:cNvPr>
          <p:cNvSpPr/>
          <p:nvPr/>
        </p:nvSpPr>
        <p:spPr>
          <a:xfrm>
            <a:off x="2075291" y="2681287"/>
            <a:ext cx="2772934" cy="1724025"/>
          </a:xfrm>
          <a:prstGeom prst="flowChartTerminator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역인덱스</a:t>
            </a:r>
            <a:endParaRPr lang="ko-KR" altLang="en-US" sz="28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D1858960-7BB7-4C33-AD93-A44A6EB11351}"/>
              </a:ext>
            </a:extLst>
          </p:cNvPr>
          <p:cNvSpPr/>
          <p:nvPr/>
        </p:nvSpPr>
        <p:spPr>
          <a:xfrm>
            <a:off x="6513941" y="2681287"/>
            <a:ext cx="2772934" cy="1724025"/>
          </a:xfrm>
          <a:prstGeom prst="flowChartTerminator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분석기</a:t>
            </a:r>
            <a:endParaRPr lang="ko-KR" altLang="en-US" sz="32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0613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EC64DF-8DA1-46ED-8A77-C7AD94843DD8}"/>
              </a:ext>
            </a:extLst>
          </p:cNvPr>
          <p:cNvSpPr txBox="1"/>
          <p:nvPr/>
        </p:nvSpPr>
        <p:spPr>
          <a:xfrm>
            <a:off x="660231" y="177917"/>
            <a:ext cx="246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Elastic Search</a:t>
            </a:r>
            <a:endParaRPr lang="ko-KR" alt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855089-209B-4F5D-AEC0-ED67D075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2" y="177917"/>
            <a:ext cx="533509" cy="4616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D9D0E6-0C17-4603-AC02-01A5E3350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37" y="2152769"/>
            <a:ext cx="9191625" cy="313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71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130</Words>
  <Application>Microsoft Office PowerPoint</Application>
  <PresentationFormat>와이드스크린</PresentationFormat>
  <Paragraphs>32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나눔스퀘어 네오 Bold</vt:lpstr>
      <vt:lpstr>넥슨Lv1고딕 Bold</vt:lpstr>
      <vt:lpstr>넥슨Lv1고딕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HNU</dc:creator>
  <cp:lastModifiedBy>HNU</cp:lastModifiedBy>
  <cp:revision>11</cp:revision>
  <dcterms:created xsi:type="dcterms:W3CDTF">2023-05-03T15:40:20Z</dcterms:created>
  <dcterms:modified xsi:type="dcterms:W3CDTF">2023-05-03T17:43:41Z</dcterms:modified>
</cp:coreProperties>
</file>